
<file path=[Content_Types].xml><?xml version="1.0" encoding="utf-8"?>
<Types xmlns="http://schemas.openxmlformats.org/package/2006/content-types">
  <Default Extension="jpeg" ContentType="image/jpe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73" r:id="rId5"/>
    <p:sldId id="258" r:id="rId6"/>
    <p:sldId id="274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5" r:id="rId22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2"/>
    <p:restoredTop sz="94660"/>
  </p:normalViewPr>
  <p:slideViewPr>
    <p:cSldViewPr showGuide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14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4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smtClean="0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ru-RU" noProof="0" smtClean="0"/>
          </a:p>
        </p:txBody>
      </p:sp>
      <p:sp>
        <p:nvSpPr>
          <p:cNvPr id="20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Arial" panose="020B0604020202020204" pitchFamily="34" charset="0"/>
              </a:rPr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Arial" panose="020B0604020202020204" pitchFamily="34" charset="0"/>
              </a:rPr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Arial" panose="020B0604020202020204" pitchFamily="34" charset="0"/>
              </a:rPr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Arial" panose="020B0604020202020204" pitchFamily="34" charset="0"/>
              </a:rPr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Arial" panose="020B0604020202020204" pitchFamily="34" charset="0"/>
              </a:rPr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Arial" panose="020B0604020202020204" pitchFamily="34" charset="0"/>
              </a:rPr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Arial" panose="020B0604020202020204" pitchFamily="34" charset="0"/>
              </a:rPr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Arial" panose="020B0604020202020204" pitchFamily="34" charset="0"/>
              </a:rPr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Arial" panose="020B0604020202020204" pitchFamily="34" charset="0"/>
              </a:rPr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Arial" panose="020B0604020202020204" pitchFamily="34" charset="0"/>
              </a:rPr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defRPr/>
            </a:pPr>
            <a:endParaRPr kumimoji="0" lang="ru-RU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Arial" panose="020B0604020202020204" pitchFamily="34" charset="0"/>
              </a:rPr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Group 2"/>
          <p:cNvGrpSpPr/>
          <p:nvPr/>
        </p:nvGrpSpPr>
        <p:grpSpPr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27" name="Rectangle 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dirty="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0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Arial" panose="020B0604020202020204" pitchFamily="34" charset="0"/>
              </a:rPr>
            </a:fld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31" name="Rectang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Образец заголовка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Arial" panose="020B0604020202020204" pitchFamily="34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7.GIF"/><Relationship Id="rId1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" Target="slid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" Target="slid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" Target="slid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8.GIF"/><Relationship Id="rId1" Type="http://schemas.openxmlformats.org/officeDocument/2006/relationships/slide" Target="slid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" Target="slid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9.GIF"/><Relationship Id="rId1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0.GIF"/><Relationship Id="rId1" Type="http://schemas.openxmlformats.org/officeDocument/2006/relationships/slide" Target="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2.GIF"/><Relationship Id="rId1" Type="http://schemas.openxmlformats.org/officeDocument/2006/relationships/image" Target="../media/image21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1" Type="http://schemas.openxmlformats.org/officeDocument/2006/relationships/hyperlink" Target="http://smayli.ru/smile/ludia-2586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hyperlink" Target="http://images.yandex.ru/yandsearch?img_url=s1.afisha.ru%2FAfisha7Files%2FUGPhotos%2F090209150404%2F090603221018%2Fp_f.jpg&amp;iorient=&amp;icolor=&amp;site=&amp;text=%D0%B4%D1%8F%D0%B4%D1%8F%20%D1%81%D1%82%D0%B5%D0%BF%D0%B0%20%D0%BA%D0%B0%D1%80%D1%82%D0%B8%D0%BD%D0%BA%D0%B8&amp;wp=&amp;pos=0&amp;isize=&amp;type=&amp;recent=&amp;rpt=simage&amp;itype=&amp;nojs=1" TargetMode="External"/><Relationship Id="rId8" Type="http://schemas.openxmlformats.org/officeDocument/2006/relationships/image" Target="../media/image9.jpeg"/><Relationship Id="rId7" Type="http://schemas.openxmlformats.org/officeDocument/2006/relationships/hyperlink" Target="http://images.yandex.ru/yandsearch?img_url=900igr.net%2Fdatas%2Fskazki-i-igry%2FNajdi-kartinku-2.files%2F0010-010-Tri-porosjonka.jpg&amp;iorient=&amp;icolor=&amp;site=&amp;text=%D1%82%D1%80%D0%B8%20%D0%BF%D0%BE%D1%80%D0%BE%D1%81%D0%B5%D0%BD%D0%BA%D0%B0%20%D0%BA%D0%B0%D1%80%D1%82%D0%B8%D0%BD%D0%BA%D0%B8&amp;wp=&amp;pos=1&amp;isize=&amp;type=&amp;recent=&amp;rpt=simage&amp;itype=&amp;nojs=1" TargetMode="External"/><Relationship Id="rId6" Type="http://schemas.openxmlformats.org/officeDocument/2006/relationships/image" Target="../media/image8.jpeg"/><Relationship Id="rId5" Type="http://schemas.openxmlformats.org/officeDocument/2006/relationships/hyperlink" Target="http://www.proza.ru/pics/2009/04/11/413.jpg" TargetMode="External"/><Relationship Id="rId4" Type="http://schemas.openxmlformats.org/officeDocument/2006/relationships/image" Target="../media/image7.png"/><Relationship Id="rId3" Type="http://schemas.openxmlformats.org/officeDocument/2006/relationships/hyperlink" Target="http://rudocs.exdat.com/pars_docs/tw_refs/297/296279/296279_html_m96f180d.png" TargetMode="External"/><Relationship Id="rId2" Type="http://schemas.openxmlformats.org/officeDocument/2006/relationships/image" Target="../media/image6.jpeg"/><Relationship Id="rId11" Type="http://schemas.openxmlformats.org/officeDocument/2006/relationships/slideLayout" Target="../slideLayouts/slideLayout12.xml"/><Relationship Id="rId10" Type="http://schemas.openxmlformats.org/officeDocument/2006/relationships/image" Target="../media/image10.jpeg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hyperlink" Target="http://images.yandex.ru/yandsearch?img_url=s1.afisha.ru%2FAfisha7Files%2FUGPhotos%2F090209150404%2F090603221018%2Fp_f.jpg&amp;iorient=&amp;icolor=&amp;site=&amp;text=%D0%B4%D1%8F%D0%B4%D1%8F%20%D1%81%D1%82%D0%B5%D0%BF%D0%B0%20%D0%BA%D0%B0%D1%80%D1%82%D0%B8%D0%BD%D0%BA%D0%B8&amp;wp=&amp;pos=0&amp;isize=&amp;type=&amp;recent=&amp;rpt=simage&amp;itype=&amp;nojs=1" TargetMode="External"/><Relationship Id="rId8" Type="http://schemas.openxmlformats.org/officeDocument/2006/relationships/image" Target="../media/image14.jpeg"/><Relationship Id="rId7" Type="http://schemas.openxmlformats.org/officeDocument/2006/relationships/hyperlink" Target="http://images.yandex.ru/yandsearch?img_url=allfest.ru%2Fsites%2Fdefault%2Ffiles%2Fnewsimg%2Fparovozik_romashkovo.jpg&amp;iorient=&amp;icolor=&amp;site=&amp;text=%D0%BF%D0%B0%D1%80%D0%BE%D0%B2%D0%BE%D0%B7%D0%B8%D0%BA%20%D0%B8%D0%B7%20%D1%80%D0%BE%D0%BC%D0%B0%D1%88%D0%BA%D0%BE%D0%B2%D0%BE%20%20%D0%BA%D0%B0%D1%80%D1%82%D0%B8%D0%BD%D0%BA%D0%B8%20%D0%B4%D0%BB%D1%8F%20%D0%B4%D0%B5%D1%82%D0%B5%D0%B9&amp;wp=&amp;pos=4&amp;isize=&amp;type=&amp;recent=&amp;rpt=simage&amp;itype=&amp;nojs=1" TargetMode="External"/><Relationship Id="rId6" Type="http://schemas.openxmlformats.org/officeDocument/2006/relationships/image" Target="../media/image13.jpeg"/><Relationship Id="rId5" Type="http://schemas.openxmlformats.org/officeDocument/2006/relationships/hyperlink" Target="http://images.yandex.ru/yandsearch?img_url=s3.afisha.net%2FAfisha7Files%2FUGPhotos%2F081216190036%2F081217181607%2Fp_f.jpg&amp;iorient=&amp;icolor=&amp;site=&amp;text=%D0%B1%D1%80%D0%B5%D0%BC%D0%B5%D0%BD%D1%81%D0%BA%D0%B8%D0%B5%20%D0%BC%D1%83%D0%B7%D1%8B%D0%BA%D0%B0%D0%BD%D1%82%D1%8B%20%D0%BA%D0%B0%D1%80%D1%82%D0%B8%D0%BD%D0%BA%D0%B8%20%D0%B4%D0%BB%D1%8F%20%D0%B4%D0%B5%D1%82%D0%B5%D0%B9&amp;wp=&amp;pos=6&amp;isize=&amp;type=&amp;recent=&amp;rpt=simage&amp;itype=&amp;nojs=1" TargetMode="External"/><Relationship Id="rId4" Type="http://schemas.openxmlformats.org/officeDocument/2006/relationships/image" Target="../media/image12.jpeg"/><Relationship Id="rId3" Type="http://schemas.openxmlformats.org/officeDocument/2006/relationships/hyperlink" Target="http://s47.radikal.ru/i117/1107/ca/af67ac8d6d40t.jpg" TargetMode="External"/><Relationship Id="rId2" Type="http://schemas.openxmlformats.org/officeDocument/2006/relationships/image" Target="../media/image11.jpeg"/><Relationship Id="rId13" Type="http://schemas.openxmlformats.org/officeDocument/2006/relationships/slideLayout" Target="../slideLayouts/slideLayout12.xml"/><Relationship Id="rId12" Type="http://schemas.openxmlformats.org/officeDocument/2006/relationships/image" Target="../media/image15.jpeg"/><Relationship Id="rId11" Type="http://schemas.openxmlformats.org/officeDocument/2006/relationships/hyperlink" Target="http://images.yandex.ru/yandsearch?img_url=devjanostye.ru%2Fwp-content%2Fuploads%2Fu17086390%2F93894131%2FMultiki-nashih-let-93.jpg&amp;iorient=&amp;icolor=&amp;site=&amp;text=%D0%B0%D0%BD%D1%82%D0%BE%D1%88%D0%BA%D0%B0%20%D0%BA%D0%B0%D1%80%D1%82%D0%B8%D0%BD%D0%BA%D0%B8%20%D0%B4%D0%BB%D1%8F%20%D0%B4%D0%B5%D1%82%D0%B5%D0%B9&amp;wp=&amp;pos=7&amp;isize=&amp;type=&amp;recent=&amp;rpt=simage&amp;itype=&amp;nojs=1" TargetMode="External"/><Relationship Id="rId10" Type="http://schemas.openxmlformats.org/officeDocument/2006/relationships/image" Target="../media/image10.jpeg"/><Relationship Id="rId1" Type="http://schemas.openxmlformats.org/officeDocument/2006/relationships/hyperlink" Target="http://images.yandex.ru/yandsearch?img_url=cs10244.vkontakte.ru%2Fu228270%2F-6%2Fx_76717c61.jpg&amp;iorient=&amp;icolor=&amp;site=&amp;text=%D0%BC%D0%B0%D1%82%D1%80%D0%BE%D1%81%D0%BA%D0%B8%D0%BD%20%D0%B8%D0%B7%20%D0%BF%D1%80%D0%BE%D1%81%D1%82%D0%BE%D0%BA%D0%B2%D0%B0%D1%88%D0%B8%D0%BD%D0%BE%20%D0%BA%D0%B0%D1%80%D1%82%D0%B8%D0%BD%D0%BA%D0%B8&amp;wp=&amp;pos=0&amp;isize=&amp;type=&amp;recent=&amp;rpt=simage&amp;itype=&amp;nojs=1" TargetMode="Externa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" Target="slide15.xml"/><Relationship Id="rId8" Type="http://schemas.openxmlformats.org/officeDocument/2006/relationships/slide" Target="slide14.xml"/><Relationship Id="rId7" Type="http://schemas.openxmlformats.org/officeDocument/2006/relationships/slide" Target="slide13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10.xml"/><Relationship Id="rId3" Type="http://schemas.openxmlformats.org/officeDocument/2006/relationships/slide" Target="slide9.xml"/><Relationship Id="rId2" Type="http://schemas.openxmlformats.org/officeDocument/2006/relationships/slide" Target="slide8.xml"/><Relationship Id="rId10" Type="http://schemas.openxmlformats.org/officeDocument/2006/relationships/slideLayout" Target="../slideLayouts/slideLayout2.xml"/><Relationship Id="rId1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GIF"/><Relationship Id="rId1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7772400" cy="3124200"/>
          </a:xfrm>
          <a:ln/>
        </p:spPr>
        <p:txBody>
          <a:bodyPr vert="horz" wrap="square" lIns="91440" tIns="45720" rIns="91440" bIns="45720" anchor="b"/>
          <a:p>
            <a:pPr algn="ctr" eaLnBrk="1" hangingPunct="1">
              <a:buClrTx/>
              <a:buSzTx/>
              <a:buFontTx/>
            </a:pPr>
            <a:r>
              <a:rPr lang="ru-RU" b="1" dirty="0">
                <a:latin typeface="+mj-lt"/>
                <a:ea typeface="Arial" panose="020B0604020202020204" pitchFamily="34" charset="0"/>
                <a:cs typeface="+mj-cs"/>
              </a:rPr>
              <a:t>ИГРА </a:t>
            </a:r>
            <a:br>
              <a:rPr lang="ru-RU" b="1" dirty="0">
                <a:latin typeface="+mj-lt"/>
                <a:ea typeface="Arial" panose="020B0604020202020204" pitchFamily="34" charset="0"/>
                <a:cs typeface="+mj-cs"/>
              </a:rPr>
            </a:br>
            <a:r>
              <a:rPr lang="ru-RU" b="1" dirty="0">
                <a:latin typeface="+mj-lt"/>
                <a:ea typeface="Arial" panose="020B0604020202020204" pitchFamily="34" charset="0"/>
                <a:cs typeface="+mj-cs"/>
              </a:rPr>
              <a:t>для младших школьников</a:t>
            </a:r>
            <a:r>
              <a:rPr b="1" dirty="0">
                <a:latin typeface="+mj-lt"/>
                <a:ea typeface="Arial" panose="020B0604020202020204" pitchFamily="34" charset="0"/>
                <a:cs typeface="+mj-cs"/>
              </a:rPr>
              <a:t> </a:t>
            </a:r>
            <a:br>
              <a:rPr b="1" dirty="0">
                <a:latin typeface="+mj-lt"/>
                <a:ea typeface="Arial" panose="020B0604020202020204" pitchFamily="34" charset="0"/>
                <a:cs typeface="+mj-cs"/>
              </a:rPr>
            </a:br>
            <a:r>
              <a:rPr lang="ru-RU" b="1" dirty="0">
                <a:latin typeface="+mj-lt"/>
                <a:ea typeface="Arial" panose="020B0604020202020204" pitchFamily="34" charset="0"/>
                <a:cs typeface="+mj-cs"/>
              </a:rPr>
              <a:t>на тему</a:t>
            </a:r>
            <a:r>
              <a:rPr dirty="0">
                <a:latin typeface="+mj-lt"/>
                <a:ea typeface="Arial" panose="020B0604020202020204" pitchFamily="34" charset="0"/>
                <a:cs typeface="+mj-cs"/>
              </a:rPr>
              <a:t> </a:t>
            </a:r>
            <a:br>
              <a:rPr dirty="0">
                <a:latin typeface="+mj-lt"/>
                <a:ea typeface="Arial" panose="020B0604020202020204" pitchFamily="34" charset="0"/>
                <a:cs typeface="+mj-cs"/>
              </a:rPr>
            </a:br>
            <a:r>
              <a:rPr b="1" i="1" dirty="0">
                <a:latin typeface="+mj-lt"/>
                <a:ea typeface="Arial" panose="020B0604020202020204" pitchFamily="34" charset="0"/>
                <a:cs typeface="+mj-cs"/>
              </a:rPr>
              <a:t>«Профессии бывают разные…»</a:t>
            </a:r>
            <a:endParaRPr b="1" i="1" dirty="0">
              <a:latin typeface="+mj-lt"/>
              <a:ea typeface="Arial" panose="020B0604020202020204" pitchFamily="34" charset="0"/>
              <a:cs typeface="+mj-cs"/>
            </a:endParaRPr>
          </a:p>
        </p:txBody>
      </p:sp>
      <p:pic>
        <p:nvPicPr>
          <p:cNvPr id="3075" name="Picture 5" descr="повар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00" y="4419600"/>
            <a:ext cx="914400" cy="1524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6" name="Picture 7" descr="на корабл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1057275" cy="990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7" name="Picture 9" descr="поливать цветы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4572000"/>
            <a:ext cx="1076325" cy="1371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endParaRPr dirty="0"/>
          </a:p>
        </p:txBody>
      </p:sp>
      <p:sp>
        <p:nvSpPr>
          <p:cNvPr id="25603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endParaRPr sz="4800" dirty="0"/>
          </a:p>
          <a:p>
            <a:pPr eaLnBrk="1" hangingPunct="1">
              <a:buNone/>
            </a:pPr>
            <a:r>
              <a:rPr sz="4800" dirty="0"/>
              <a:t>Рабочий, занимающийся окраской зданий, помещений.</a:t>
            </a:r>
            <a:endParaRPr sz="4800" dirty="0"/>
          </a:p>
          <a:p>
            <a:pPr algn="r" eaLnBrk="1" hangingPunct="1">
              <a:buNone/>
            </a:pPr>
            <a:r>
              <a:rPr sz="5400" dirty="0"/>
              <a:t>(МАЛЯР)</a:t>
            </a:r>
            <a:endParaRPr sz="5400" dirty="0"/>
          </a:p>
        </p:txBody>
      </p:sp>
      <p:sp>
        <p:nvSpPr>
          <p:cNvPr id="12292" name="AutoShape 4">
            <a:hlinkClick r:id="rId1" action="ppaction://hlinksldjump"/>
          </p:cNvPr>
          <p:cNvSpPr/>
          <p:nvPr/>
        </p:nvSpPr>
        <p:spPr>
          <a:xfrm>
            <a:off x="762000" y="4876800"/>
            <a:ext cx="1042988" cy="1042988"/>
          </a:xfrm>
          <a:prstGeom prst="actionButtonHome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pic>
        <p:nvPicPr>
          <p:cNvPr id="12293" name="Picture 6" descr="маляр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1447800"/>
            <a:ext cx="1057275" cy="1381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charRg st="51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charRg st="51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endParaRPr dirty="0"/>
          </a:p>
        </p:txBody>
      </p:sp>
      <p:sp>
        <p:nvSpPr>
          <p:cNvPr id="26627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>
              <a:buNone/>
            </a:pPr>
            <a:endParaRPr sz="4800" dirty="0"/>
          </a:p>
          <a:p>
            <a:pPr eaLnBrk="1" hangingPunct="1">
              <a:buNone/>
            </a:pPr>
            <a:r>
              <a:rPr sz="4800" dirty="0"/>
              <a:t>Мастер, занимающийся ручной ковкой.</a:t>
            </a:r>
            <a:endParaRPr sz="4800" dirty="0"/>
          </a:p>
          <a:p>
            <a:pPr algn="r" eaLnBrk="1" hangingPunct="1">
              <a:buNone/>
            </a:pPr>
            <a:r>
              <a:rPr sz="5400" dirty="0"/>
              <a:t>(КУЗНЕЦ)</a:t>
            </a:r>
            <a:endParaRPr sz="5400" dirty="0"/>
          </a:p>
        </p:txBody>
      </p:sp>
      <p:sp>
        <p:nvSpPr>
          <p:cNvPr id="13316" name="AutoShape 4">
            <a:hlinkClick r:id="rId1" action="ppaction://hlinksldjump"/>
          </p:cNvPr>
          <p:cNvSpPr/>
          <p:nvPr/>
        </p:nvSpPr>
        <p:spPr>
          <a:xfrm>
            <a:off x="1219200" y="4800600"/>
            <a:ext cx="1042988" cy="1042988"/>
          </a:xfrm>
          <a:prstGeom prst="actionButtonHome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charRg st="37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charRg st="37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charRg st="37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686800" cy="2133600"/>
          </a:xfrm>
          <a:ln/>
        </p:spPr>
        <p:txBody>
          <a:bodyPr vert="horz" wrap="square" lIns="91440" tIns="45720" rIns="91440" bIns="45720" anchor="ctr"/>
          <a:p>
            <a:pPr eaLnBrk="1" hangingPunct="1"/>
            <a:br>
              <a:rPr sz="4700" dirty="0"/>
            </a:br>
            <a:r>
              <a:rPr sz="4700" dirty="0"/>
              <a:t>Специалист по науке, изучающий историю монет, слитков и медалей.</a:t>
            </a:r>
            <a:br>
              <a:rPr sz="4700" dirty="0"/>
            </a:br>
            <a:endParaRPr sz="4700" dirty="0"/>
          </a:p>
        </p:txBody>
      </p:sp>
      <p:sp>
        <p:nvSpPr>
          <p:cNvPr id="27651" name="Rectangle 3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9125"/>
          </a:xfrm>
          <a:ln/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sz="5400" dirty="0"/>
              <a:t>А) Нумизмат;</a:t>
            </a:r>
            <a:endParaRPr sz="5400" dirty="0"/>
          </a:p>
          <a:p>
            <a:pPr eaLnBrk="1" hangingPunct="1">
              <a:buNone/>
            </a:pPr>
            <a:r>
              <a:rPr sz="5400" dirty="0"/>
              <a:t>Б) Коллекционер.</a:t>
            </a:r>
            <a:endParaRPr sz="5400" dirty="0"/>
          </a:p>
        </p:txBody>
      </p:sp>
      <p:sp>
        <p:nvSpPr>
          <p:cNvPr id="14340" name="AutoShape 4">
            <a:hlinkClick r:id="rId1" action="ppaction://hlinksldjump"/>
          </p:cNvPr>
          <p:cNvSpPr/>
          <p:nvPr/>
        </p:nvSpPr>
        <p:spPr>
          <a:xfrm>
            <a:off x="7239000" y="4953000"/>
            <a:ext cx="1042988" cy="1042988"/>
          </a:xfrm>
          <a:prstGeom prst="actionButtonHome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7651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dirty="0"/>
              <a:t>В средневековых университетах преподаватель получающий право читать лекции до защиты докторской диссертации.</a:t>
            </a:r>
            <a:endParaRPr dirty="0"/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4149725"/>
          </a:xfrm>
          <a:ln/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sz="4800" dirty="0"/>
              <a:t>А) Школяр;</a:t>
            </a:r>
            <a:endParaRPr sz="4800" dirty="0"/>
          </a:p>
          <a:p>
            <a:pPr eaLnBrk="1" hangingPunct="1">
              <a:buNone/>
            </a:pPr>
            <a:r>
              <a:rPr sz="4800" dirty="0"/>
              <a:t>Б) Маркитант;</a:t>
            </a:r>
            <a:endParaRPr sz="4800" dirty="0"/>
          </a:p>
          <a:p>
            <a:pPr eaLnBrk="1" hangingPunct="1">
              <a:buNone/>
            </a:pPr>
            <a:r>
              <a:rPr sz="4800" dirty="0"/>
              <a:t>В) Лиценциат.</a:t>
            </a:r>
            <a:endParaRPr sz="4800" dirty="0"/>
          </a:p>
        </p:txBody>
      </p:sp>
      <p:sp>
        <p:nvSpPr>
          <p:cNvPr id="15364" name="AutoShape 4">
            <a:hlinkClick r:id="rId1" action="ppaction://hlinksldjump"/>
          </p:cNvPr>
          <p:cNvSpPr/>
          <p:nvPr/>
        </p:nvSpPr>
        <p:spPr>
          <a:xfrm>
            <a:off x="7391400" y="5105400"/>
            <a:ext cx="1042988" cy="1042988"/>
          </a:xfrm>
          <a:prstGeom prst="actionButtonHome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8675">
                                            <p:txEl>
                                              <p:charRg st="25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endParaRPr dirty="0"/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  <a:ln/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sz="4800" dirty="0"/>
              <a:t>Воспитатель для детей, приглашаемый в семью, часто иностранец.</a:t>
            </a:r>
            <a:endParaRPr sz="4800" dirty="0"/>
          </a:p>
          <a:p>
            <a:pPr algn="r" eaLnBrk="1" hangingPunct="1">
              <a:buNone/>
            </a:pPr>
            <a:r>
              <a:rPr sz="4800" dirty="0"/>
              <a:t>(ГУВЕРНЕР)</a:t>
            </a:r>
            <a:endParaRPr sz="4800" dirty="0"/>
          </a:p>
        </p:txBody>
      </p:sp>
      <p:sp>
        <p:nvSpPr>
          <p:cNvPr id="16388" name="AutoShape 4">
            <a:hlinkClick r:id="rId1" action="ppaction://hlinksldjump"/>
          </p:cNvPr>
          <p:cNvSpPr/>
          <p:nvPr/>
        </p:nvSpPr>
        <p:spPr>
          <a:xfrm>
            <a:off x="7239000" y="4953000"/>
            <a:ext cx="1042988" cy="1042988"/>
          </a:xfrm>
          <a:prstGeom prst="actionButtonHome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pic>
        <p:nvPicPr>
          <p:cNvPr id="16389" name="Picture 6" descr="Info_0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733800"/>
            <a:ext cx="1428750" cy="1600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63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charRg st="63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charRg st="63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sz="4000" dirty="0"/>
              <a:t>Глава муниципалитета в Лондоне и некоторых крупных городах Великобритании.</a:t>
            </a:r>
            <a:endParaRPr sz="4000" dirty="0"/>
          </a:p>
        </p:txBody>
      </p:sp>
      <p:sp>
        <p:nvSpPr>
          <p:cNvPr id="30723" name="Rectangle 3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7725"/>
          </a:xfrm>
          <a:ln/>
        </p:spPr>
        <p:txBody>
          <a:bodyPr vert="horz" wrap="square" lIns="91440" tIns="45720" rIns="91440" bIns="45720" anchor="t"/>
          <a:p>
            <a:pPr eaLnBrk="1" hangingPunct="1">
              <a:buNone/>
            </a:pPr>
            <a:r>
              <a:rPr sz="5400" dirty="0"/>
              <a:t>А) Жандарм;</a:t>
            </a:r>
            <a:endParaRPr sz="5400" dirty="0"/>
          </a:p>
          <a:p>
            <a:pPr eaLnBrk="1" hangingPunct="1">
              <a:buNone/>
            </a:pPr>
            <a:r>
              <a:rPr sz="5400" dirty="0"/>
              <a:t>Б) Лорд-мэр.</a:t>
            </a:r>
            <a:endParaRPr sz="5400" dirty="0"/>
          </a:p>
        </p:txBody>
      </p:sp>
      <p:sp>
        <p:nvSpPr>
          <p:cNvPr id="17412" name="AutoShape 4">
            <a:hlinkClick r:id="rId1" action="ppaction://hlinksldjump"/>
          </p:cNvPr>
          <p:cNvSpPr/>
          <p:nvPr/>
        </p:nvSpPr>
        <p:spPr>
          <a:xfrm>
            <a:off x="7162800" y="5029200"/>
            <a:ext cx="1042988" cy="1042988"/>
          </a:xfrm>
          <a:prstGeom prst="actionButtonHome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0723">
                                            <p:txEl>
                                              <p:charRg st="12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algn="ctr" eaLnBrk="1" hangingPunct="1"/>
            <a:r>
              <a:rPr lang="en-US" altLang="x-none" b="1" dirty="0"/>
              <a:t>III. </a:t>
            </a:r>
            <a:r>
              <a:rPr b="1" dirty="0"/>
              <a:t>Конкурс пантомим</a:t>
            </a:r>
            <a:endParaRPr b="1" dirty="0"/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algn="ctr" eaLnBrk="1" hangingPunct="1">
              <a:lnSpc>
                <a:spcPct val="90000"/>
              </a:lnSpc>
              <a:buNone/>
            </a:pPr>
            <a:endParaRPr sz="4000" dirty="0"/>
          </a:p>
          <a:p>
            <a:pPr algn="ctr" eaLnBrk="1" hangingPunct="1">
              <a:lnSpc>
                <a:spcPct val="90000"/>
              </a:lnSpc>
              <a:buNone/>
            </a:pPr>
            <a:r>
              <a:rPr sz="4000" dirty="0"/>
              <a:t>Изобразить без слов представителей определенных профессий. Задача второй команды – угадать, кого изображает другая команда.</a:t>
            </a:r>
            <a:endParaRPr sz="4000" dirty="0"/>
          </a:p>
          <a:p>
            <a:pPr algn="ctr" eaLnBrk="1" hangingPunct="1">
              <a:lnSpc>
                <a:spcPct val="90000"/>
              </a:lnSpc>
              <a:buNone/>
            </a:pPr>
            <a:r>
              <a:rPr sz="4000" dirty="0">
                <a:hlinkClick r:id="rId1" action="ppaction://hlinksldjump"/>
              </a:rPr>
              <a:t>1 команда          2 команда</a:t>
            </a:r>
            <a:endParaRPr sz="4000" dirty="0"/>
          </a:p>
        </p:txBody>
      </p:sp>
      <p:pic>
        <p:nvPicPr>
          <p:cNvPr id="18436" name="Picture 5" descr="анимашки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066800"/>
            <a:ext cx="990600" cy="1143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19458" name="Rectangle 4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algn="ctr" eaLnBrk="1" hangingPunct="1"/>
            <a:r>
              <a:rPr b="1" dirty="0"/>
              <a:t>ПРОФЕССИИ:</a:t>
            </a:r>
            <a:endParaRPr b="1" dirty="0"/>
          </a:p>
        </p:txBody>
      </p:sp>
      <p:sp>
        <p:nvSpPr>
          <p:cNvPr id="35845" name="Rectangle 5"/>
          <p:cNvSpPr>
            <a:spLocks noGrp="1"/>
          </p:cNvSpPr>
          <p:nvPr>
            <p:ph sz="half"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>
              <a:buSzTx/>
              <a:buNone/>
            </a:pPr>
            <a:r>
              <a:rPr sz="4400" dirty="0">
                <a:latin typeface="+mn-lt"/>
                <a:ea typeface="Arial" panose="020B0604020202020204" pitchFamily="34" charset="0"/>
                <a:cs typeface="+mn-cs"/>
              </a:rPr>
              <a:t>1 команда:</a:t>
            </a:r>
            <a:endParaRPr sz="4400" dirty="0">
              <a:latin typeface="+mn-lt"/>
              <a:ea typeface="Arial" panose="020B0604020202020204" pitchFamily="34" charset="0"/>
              <a:cs typeface="+mn-cs"/>
            </a:endParaRPr>
          </a:p>
          <a:p>
            <a:pPr eaLnBrk="1" hangingPunct="1">
              <a:buSzTx/>
              <a:buFontTx/>
              <a:buChar char="-"/>
            </a:pPr>
            <a:r>
              <a:rPr sz="4400" dirty="0">
                <a:latin typeface="+mn-lt"/>
                <a:ea typeface="Arial" panose="020B0604020202020204" pitchFamily="34" charset="0"/>
                <a:cs typeface="+mn-cs"/>
              </a:rPr>
              <a:t>парикмахер;</a:t>
            </a:r>
            <a:endParaRPr sz="4400" dirty="0">
              <a:latin typeface="+mn-lt"/>
              <a:ea typeface="Arial" panose="020B0604020202020204" pitchFamily="34" charset="0"/>
              <a:cs typeface="+mn-cs"/>
            </a:endParaRPr>
          </a:p>
          <a:p>
            <a:pPr eaLnBrk="1" hangingPunct="1">
              <a:buSzTx/>
              <a:buFontTx/>
              <a:buChar char="-"/>
            </a:pPr>
            <a:r>
              <a:rPr sz="4400" dirty="0">
                <a:latin typeface="+mn-lt"/>
                <a:ea typeface="Arial" panose="020B0604020202020204" pitchFamily="34" charset="0"/>
                <a:cs typeface="+mn-cs"/>
              </a:rPr>
              <a:t>Скульптор;</a:t>
            </a:r>
            <a:endParaRPr sz="4400" dirty="0">
              <a:latin typeface="+mn-lt"/>
              <a:ea typeface="Arial" panose="020B0604020202020204" pitchFamily="34" charset="0"/>
              <a:cs typeface="+mn-cs"/>
            </a:endParaRPr>
          </a:p>
          <a:p>
            <a:pPr eaLnBrk="1" hangingPunct="1">
              <a:buSzTx/>
              <a:buFontTx/>
              <a:buChar char="-"/>
            </a:pPr>
            <a:r>
              <a:rPr sz="4400" dirty="0">
                <a:latin typeface="+mn-lt"/>
                <a:ea typeface="Arial" panose="020B0604020202020204" pitchFamily="34" charset="0"/>
                <a:cs typeface="+mn-cs"/>
              </a:rPr>
              <a:t>Агент -шпион.</a:t>
            </a:r>
            <a:endParaRPr sz="4400" dirty="0">
              <a:latin typeface="+mn-lt"/>
              <a:ea typeface="Arial" panose="020B0604020202020204" pitchFamily="34" charset="0"/>
              <a:cs typeface="+mn-cs"/>
            </a:endParaRPr>
          </a:p>
        </p:txBody>
      </p:sp>
      <p:sp>
        <p:nvSpPr>
          <p:cNvPr id="35846" name="Rectangle 6"/>
          <p:cNvSpPr>
            <a:spLocks noGrp="1"/>
          </p:cNvSpPr>
          <p:nvPr>
            <p:ph sz="half" idx="2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>
              <a:buSzTx/>
              <a:buNone/>
            </a:pPr>
            <a:r>
              <a:rPr sz="4400" dirty="0">
                <a:latin typeface="+mn-lt"/>
                <a:ea typeface="Arial" panose="020B0604020202020204" pitchFamily="34" charset="0"/>
                <a:cs typeface="+mn-cs"/>
              </a:rPr>
              <a:t>2 команда:</a:t>
            </a:r>
            <a:endParaRPr sz="4400" dirty="0">
              <a:latin typeface="+mn-lt"/>
              <a:ea typeface="Arial" panose="020B0604020202020204" pitchFamily="34" charset="0"/>
              <a:cs typeface="+mn-cs"/>
            </a:endParaRPr>
          </a:p>
          <a:p>
            <a:pPr eaLnBrk="1" hangingPunct="1">
              <a:buSzTx/>
              <a:buFontTx/>
              <a:buChar char="-"/>
            </a:pPr>
            <a:r>
              <a:rPr sz="4400" dirty="0">
                <a:latin typeface="+mn-lt"/>
                <a:ea typeface="Arial" panose="020B0604020202020204" pitchFamily="34" charset="0"/>
                <a:cs typeface="+mn-cs"/>
              </a:rPr>
              <a:t>пилот;</a:t>
            </a:r>
            <a:endParaRPr sz="4400" dirty="0">
              <a:latin typeface="+mn-lt"/>
              <a:ea typeface="Arial" panose="020B0604020202020204" pitchFamily="34" charset="0"/>
              <a:cs typeface="+mn-cs"/>
            </a:endParaRPr>
          </a:p>
          <a:p>
            <a:pPr eaLnBrk="1" hangingPunct="1">
              <a:buSzTx/>
              <a:buFontTx/>
              <a:buChar char="-"/>
            </a:pPr>
            <a:r>
              <a:rPr sz="4400" dirty="0">
                <a:latin typeface="+mn-lt"/>
                <a:ea typeface="Arial" panose="020B0604020202020204" pitchFamily="34" charset="0"/>
                <a:cs typeface="+mn-cs"/>
              </a:rPr>
              <a:t>доктор;</a:t>
            </a:r>
            <a:endParaRPr sz="4400" dirty="0">
              <a:latin typeface="+mn-lt"/>
              <a:ea typeface="Arial" panose="020B0604020202020204" pitchFamily="34" charset="0"/>
              <a:cs typeface="+mn-cs"/>
            </a:endParaRPr>
          </a:p>
          <a:p>
            <a:pPr eaLnBrk="1" hangingPunct="1">
              <a:buSzTx/>
              <a:buFontTx/>
              <a:buChar char="-"/>
            </a:pPr>
            <a:r>
              <a:rPr sz="4400" dirty="0">
                <a:latin typeface="+mn-lt"/>
                <a:ea typeface="Arial" panose="020B0604020202020204" pitchFamily="34" charset="0"/>
                <a:cs typeface="+mn-cs"/>
              </a:rPr>
              <a:t>Фотограф.</a:t>
            </a:r>
            <a:endParaRPr sz="4400" dirty="0">
              <a:latin typeface="+mn-lt"/>
              <a:ea typeface="Arial" panose="020B0604020202020204" pitchFamily="34" charset="0"/>
              <a:cs typeface="+mn-cs"/>
            </a:endParaRPr>
          </a:p>
        </p:txBody>
      </p:sp>
      <p:sp>
        <p:nvSpPr>
          <p:cNvPr id="19461" name="AutoShape 7">
            <a:hlinkClick r:id="rId1" action="ppaction://hlinksldjump"/>
          </p:cNvPr>
          <p:cNvSpPr/>
          <p:nvPr/>
        </p:nvSpPr>
        <p:spPr>
          <a:xfrm>
            <a:off x="7239000" y="5334000"/>
            <a:ext cx="1042988" cy="1042988"/>
          </a:xfrm>
          <a:prstGeom prst="actionButtonHome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pic>
        <p:nvPicPr>
          <p:cNvPr id="19462" name="Picture 9" descr="acop6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0" y="1981200"/>
            <a:ext cx="866775" cy="1981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5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5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charRg st="11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5">
                                            <p:txEl>
                                              <p:charRg st="11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5">
                                            <p:txEl>
                                              <p:charRg st="11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charRg st="23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845">
                                            <p:txEl>
                                              <p:charRg st="23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845">
                                            <p:txEl>
                                              <p:charRg st="23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charRg st="34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5">
                                            <p:txEl>
                                              <p:charRg st="34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5">
                                            <p:txEl>
                                              <p:charRg st="34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6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6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charRg st="11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846">
                                            <p:txEl>
                                              <p:charRg st="11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846">
                                            <p:txEl>
                                              <p:charRg st="11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charRg st="18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846">
                                            <p:txEl>
                                              <p:charRg st="18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846">
                                            <p:txEl>
                                              <p:charRg st="18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charRg st="2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6">
                                            <p:txEl>
                                              <p:charRg st="2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6">
                                            <p:txEl>
                                              <p:charRg st="2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6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  <a:ln/>
        </p:spPr>
        <p:txBody>
          <a:bodyPr vert="horz" wrap="square" lIns="91440" tIns="45720" rIns="91440" bIns="45720" anchor="b"/>
          <a:p>
            <a:pPr algn="ctr" eaLnBrk="1" hangingPunct="1">
              <a:buClrTx/>
              <a:buSzTx/>
              <a:buFontTx/>
            </a:pPr>
            <a:r>
              <a:rPr lang="en-US" altLang="x-none" b="1" dirty="0">
                <a:latin typeface="+mj-lt"/>
                <a:ea typeface="Arial" panose="020B0604020202020204" pitchFamily="34" charset="0"/>
                <a:cs typeface="+mj-cs"/>
              </a:rPr>
              <a:t>IV. </a:t>
            </a:r>
            <a:r>
              <a:rPr b="1" dirty="0">
                <a:latin typeface="+mj-lt"/>
                <a:ea typeface="Arial" panose="020B0604020202020204" pitchFamily="34" charset="0"/>
                <a:cs typeface="+mj-cs"/>
              </a:rPr>
              <a:t>Конкурс реклам.</a:t>
            </a:r>
            <a:endParaRPr b="1" dirty="0">
              <a:latin typeface="+mj-lt"/>
              <a:ea typeface="Arial" panose="020B0604020202020204" pitchFamily="34" charset="0"/>
              <a:cs typeface="+mj-cs"/>
            </a:endParaRPr>
          </a:p>
        </p:txBody>
      </p:sp>
      <p:sp>
        <p:nvSpPr>
          <p:cNvPr id="20483" name="Rectangle 7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7772400" cy="2590800"/>
          </a:xfrm>
          <a:ln/>
        </p:spPr>
        <p:txBody>
          <a:bodyPr vert="horz" wrap="square" lIns="91440" tIns="45720" rIns="91440" bIns="45720" anchor="t"/>
          <a:p>
            <a:pPr eaLnBrk="1" hangingPunct="1">
              <a:buSzTx/>
            </a:pPr>
            <a:r>
              <a:rPr dirty="0">
                <a:latin typeface="+mn-lt"/>
                <a:ea typeface="Arial" panose="020B0604020202020204" pitchFamily="34" charset="0"/>
                <a:cs typeface="+mn-cs"/>
              </a:rPr>
              <a:t>Выбрать профессию и показать рекламный ролик (3 минуты)</a:t>
            </a:r>
            <a:endParaRPr dirty="0">
              <a:latin typeface="+mn-lt"/>
              <a:ea typeface="Arial" panose="020B0604020202020204" pitchFamily="34" charset="0"/>
              <a:cs typeface="+mn-cs"/>
            </a:endParaRPr>
          </a:p>
        </p:txBody>
      </p:sp>
      <p:pic>
        <p:nvPicPr>
          <p:cNvPr id="20484" name="Picture 9" descr="люди и профессии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3400" y="4648200"/>
            <a:ext cx="1524000" cy="1323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85" name="Picture 11" descr="анимашки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304800"/>
            <a:ext cx="1676400" cy="12573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4"/>
          <p:cNvSpPr>
            <a:spLocks noGrp="1"/>
          </p:cNvSpPr>
          <p:nvPr>
            <p:ph type="ctrTitle"/>
          </p:nvPr>
        </p:nvSpPr>
        <p:spPr>
          <a:ln/>
        </p:spPr>
        <p:txBody>
          <a:bodyPr vert="horz" wrap="square" lIns="91440" tIns="45720" rIns="91440" bIns="45720" anchor="b"/>
          <a:p>
            <a:pPr eaLnBrk="1" hangingPunct="1">
              <a:buClrTx/>
              <a:buSzTx/>
              <a:buFontTx/>
            </a:pPr>
            <a:r>
              <a:rPr b="1" dirty="0">
                <a:latin typeface="+mj-lt"/>
                <a:ea typeface="Arial" panose="020B0604020202020204" pitchFamily="34" charset="0"/>
                <a:cs typeface="+mj-cs"/>
              </a:rPr>
              <a:t>СПАСИБО ЗА УЧАСТИЕ!</a:t>
            </a:r>
            <a:endParaRPr b="1" dirty="0">
              <a:latin typeface="+mj-lt"/>
              <a:ea typeface="Arial" panose="020B0604020202020204" pitchFamily="34" charset="0"/>
              <a:cs typeface="+mj-cs"/>
            </a:endParaRPr>
          </a:p>
        </p:txBody>
      </p:sp>
      <p:sp>
        <p:nvSpPr>
          <p:cNvPr id="21507" name="Rectangle 5"/>
          <p:cNvSpPr>
            <a:spLocks noGrp="1"/>
          </p:cNvSpPr>
          <p:nvPr>
            <p:ph type="subTitle"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>
              <a:buSzTx/>
            </a:pPr>
            <a:endParaRPr dirty="0">
              <a:latin typeface="+mn-lt"/>
              <a:ea typeface="Arial" panose="020B0604020202020204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ln/>
        </p:spPr>
        <p:txBody>
          <a:bodyPr vert="horz" wrap="square" lIns="91440" tIns="45720" rIns="91440" bIns="45720" anchor="ctr"/>
          <a:p>
            <a:pPr algn="ctr" eaLnBrk="1" hangingPunct="1"/>
            <a:r>
              <a:rPr lang="en-US" altLang="x-none" sz="3400" b="1" dirty="0"/>
              <a:t>I. </a:t>
            </a:r>
            <a:r>
              <a:rPr sz="3400" b="1" dirty="0"/>
              <a:t>Разминка</a:t>
            </a:r>
            <a:br>
              <a:rPr sz="3400" b="1" dirty="0"/>
            </a:br>
            <a:r>
              <a:rPr sz="3400" b="1" dirty="0"/>
              <a:t>вопросы для 1 команды</a:t>
            </a:r>
            <a:endParaRPr sz="3400" b="1" dirty="0"/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80000"/>
              </a:lnSpc>
            </a:pPr>
            <a:r>
              <a:rPr sz="2200" dirty="0"/>
              <a:t>1) Профессия Печкина из мультфильма «Простоквашино».</a:t>
            </a:r>
            <a:endParaRPr sz="2200" dirty="0"/>
          </a:p>
          <a:p>
            <a:pPr eaLnBrk="1" hangingPunct="1">
              <a:lnSpc>
                <a:spcPct val="80000"/>
              </a:lnSpc>
            </a:pPr>
            <a:r>
              <a:rPr sz="2200" dirty="0"/>
              <a:t>2) Человек, занимающийся цветоводством.</a:t>
            </a:r>
            <a:endParaRPr sz="2200" dirty="0"/>
          </a:p>
          <a:p>
            <a:pPr eaLnBrk="1" hangingPunct="1">
              <a:lnSpc>
                <a:spcPct val="80000"/>
              </a:lnSpc>
            </a:pPr>
            <a:r>
              <a:rPr sz="2200" dirty="0"/>
              <a:t>3) Профессия Айболита.</a:t>
            </a:r>
            <a:endParaRPr sz="2200" dirty="0"/>
          </a:p>
          <a:p>
            <a:pPr eaLnBrk="1" hangingPunct="1">
              <a:lnSpc>
                <a:spcPct val="80000"/>
              </a:lnSpc>
            </a:pPr>
            <a:r>
              <a:rPr sz="2200" dirty="0"/>
              <a:t>4) Профессия, которой хотел овладеть Незнайка, написав строки «Торопыжка был голодный, проглотил утюг холодный…».</a:t>
            </a:r>
            <a:endParaRPr sz="2200" dirty="0"/>
          </a:p>
          <a:p>
            <a:pPr eaLnBrk="1" hangingPunct="1">
              <a:lnSpc>
                <a:spcPct val="80000"/>
              </a:lnSpc>
            </a:pPr>
            <a:r>
              <a:rPr sz="2200" dirty="0"/>
              <a:t>5) Самый известный мультипликационный милиционер.</a:t>
            </a:r>
            <a:endParaRPr sz="2200" dirty="0"/>
          </a:p>
          <a:p>
            <a:pPr eaLnBrk="1" hangingPunct="1">
              <a:lnSpc>
                <a:spcPct val="80000"/>
              </a:lnSpc>
            </a:pPr>
            <a:r>
              <a:rPr sz="2200" dirty="0"/>
              <a:t>6) Профессия Буратино, Мальвины, Артемона.</a:t>
            </a:r>
            <a:endParaRPr sz="2200" dirty="0"/>
          </a:p>
          <a:p>
            <a:pPr eaLnBrk="1" hangingPunct="1">
              <a:lnSpc>
                <a:spcPct val="80000"/>
              </a:lnSpc>
            </a:pPr>
            <a:r>
              <a:rPr sz="2200" dirty="0"/>
              <a:t>7) Представитель какой профессии чаще всего использует пословицу «Семь раз отмерь, один раз отрежь».</a:t>
            </a:r>
            <a:endParaRPr sz="2200" dirty="0"/>
          </a:p>
          <a:p>
            <a:pPr eaLnBrk="1" hangingPunct="1">
              <a:lnSpc>
                <a:spcPct val="80000"/>
              </a:lnSpc>
            </a:pPr>
            <a:r>
              <a:rPr sz="2200" dirty="0"/>
              <a:t>8) В одной известной сказке три поросенка пытались овладеть навыками этой профессии. Какой?</a:t>
            </a:r>
            <a:endParaRPr sz="2200" dirty="0"/>
          </a:p>
          <a:p>
            <a:pPr eaLnBrk="1" hangingPunct="1">
              <a:lnSpc>
                <a:spcPct val="80000"/>
              </a:lnSpc>
            </a:pPr>
            <a:r>
              <a:rPr sz="2200" dirty="0"/>
              <a:t>9) Доктор для животных.</a:t>
            </a:r>
            <a:endParaRPr sz="2200" dirty="0"/>
          </a:p>
          <a:p>
            <a:pPr eaLnBrk="1" hangingPunct="1">
              <a:lnSpc>
                <a:spcPct val="80000"/>
              </a:lnSpc>
            </a:pPr>
            <a:r>
              <a:rPr sz="2200" dirty="0"/>
              <a:t>10) Повар на корабле.</a:t>
            </a:r>
            <a:endParaRPr sz="2200" dirty="0"/>
          </a:p>
        </p:txBody>
      </p:sp>
      <p:pic>
        <p:nvPicPr>
          <p:cNvPr id="4100" name="Picture 5" descr="Анимашки Люди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1143000" cy="1000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charRg st="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charRg st="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53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charRg st="53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charRg st="53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93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charRg st="93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charRg st="93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116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charRg st="116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charRg st="116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230" end="2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charRg st="230" end="28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charRg st="230" end="28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280" end="3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charRg st="280" end="3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charRg st="280" end="3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323" end="4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charRg st="323" end="4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charRg st="323" end="4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424" end="5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3">
                                            <p:txEl>
                                              <p:charRg st="424" end="5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3">
                                            <p:txEl>
                                              <p:charRg st="424" end="5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516" end="5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63">
                                            <p:txEl>
                                              <p:charRg st="516" end="5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63">
                                            <p:txEl>
                                              <p:charRg st="516" end="54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540" end="5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363">
                                            <p:txEl>
                                              <p:charRg st="540" end="56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63">
                                            <p:txEl>
                                              <p:charRg st="540" end="56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  <a:ln/>
        </p:spPr>
        <p:txBody>
          <a:bodyPr vert="horz" wrap="square" lIns="91440" tIns="45720" rIns="91440" bIns="45720" anchor="ctr"/>
          <a:p>
            <a:pPr algn="ctr" eaLnBrk="1" hangingPunct="1"/>
            <a:r>
              <a:rPr b="1" dirty="0"/>
              <a:t>Список используемых ресурсов</a:t>
            </a:r>
            <a:endParaRPr b="1" dirty="0"/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endParaRPr lang="en-US" altLang="x-none" dirty="0"/>
          </a:p>
          <a:p>
            <a:pPr eaLnBrk="1" hangingPunct="1"/>
            <a:r>
              <a:rPr lang="en-US" altLang="x-none" sz="4400" dirty="0"/>
              <a:t>www. images.yandex.ru</a:t>
            </a:r>
            <a:endParaRPr sz="4400" dirty="0"/>
          </a:p>
          <a:p>
            <a:pPr eaLnBrk="1" hangingPunct="1"/>
            <a:r>
              <a:rPr lang="en-US" altLang="x-none" sz="4400" dirty="0"/>
              <a:t>www.fantasyflash.ru/anime</a:t>
            </a:r>
            <a:endParaRPr sz="4400" dirty="0"/>
          </a:p>
        </p:txBody>
      </p:sp>
      <p:sp>
        <p:nvSpPr>
          <p:cNvPr id="22532" name="Rectangle 4"/>
          <p:cNvSpPr/>
          <p:nvPr/>
        </p:nvSpPr>
        <p:spPr>
          <a:xfrm>
            <a:off x="-1371600" y="3733800"/>
            <a:ext cx="8991600" cy="769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4" eaLnBrk="1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en-US" altLang="x-none" sz="4400" dirty="0">
                <a:latin typeface="Arial" panose="020B0604020202020204" pitchFamily="34" charset="0"/>
              </a:rPr>
              <a:t>www.slovari. yandex.ru</a:t>
            </a:r>
            <a:endParaRPr lang="en-US" altLang="x-none" sz="4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5" descr="625732_w640_h640_pechkin01"/>
          <p:cNvPicPr>
            <a:picLocks noGrp="1" noChangeAspect="1"/>
          </p:cNvPicPr>
          <p:nvPr>
            <p:ph/>
          </p:nvPr>
        </p:nvPicPr>
        <p:blipFill>
          <a:blip r:embed="rId1"/>
          <a:srcRect/>
          <a:stretch>
            <a:fillRect/>
          </a:stretch>
        </p:blipFill>
        <p:spPr>
          <a:xfrm>
            <a:off x="304800" y="457200"/>
            <a:ext cx="2324100" cy="3886200"/>
          </a:xfrm>
          <a:ln/>
        </p:spPr>
      </p:pic>
      <p:pic>
        <p:nvPicPr>
          <p:cNvPr id="5123" name="Picture 7" descr="i?id=394204861-27-72&amp;n=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381000"/>
            <a:ext cx="1752600" cy="2438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4" name="Picture 9" descr="296279_html_m96f180d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200" y="2743200"/>
            <a:ext cx="3048000" cy="3810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5" name="Picture 11" descr="413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8200" y="2743200"/>
            <a:ext cx="4267200" cy="3457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6" name="Picture 13" descr="i?id=178235742-22-72&amp;n=21">
            <a:hlinkClick r:id="rId7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62600" y="609600"/>
            <a:ext cx="2971800" cy="2057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7" name="Picture 15" descr="i?id=103331384-69-72&amp;n=21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7200" y="4572000"/>
            <a:ext cx="1905000" cy="1600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/>
        </p:spPr>
        <p:txBody>
          <a:bodyPr vert="horz" wrap="square" lIns="91440" tIns="45720" rIns="91440" bIns="45720" anchor="ctr"/>
          <a:p>
            <a:pPr algn="ctr" eaLnBrk="1" hangingPunct="1"/>
            <a:r>
              <a:rPr lang="en-US" altLang="x-none" sz="3400" b="1" dirty="0"/>
              <a:t>I. </a:t>
            </a:r>
            <a:r>
              <a:rPr sz="3400" b="1" dirty="0"/>
              <a:t>Разминка</a:t>
            </a:r>
            <a:br>
              <a:rPr sz="3400" b="1" dirty="0"/>
            </a:br>
            <a:r>
              <a:rPr sz="3400" b="1" dirty="0"/>
              <a:t>вопросы для 2 команды</a:t>
            </a:r>
            <a:endParaRPr sz="3400" b="1" dirty="0"/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80000"/>
              </a:lnSpc>
            </a:pPr>
            <a:r>
              <a:rPr sz="2200" dirty="0"/>
              <a:t>1) Кто видит землю в иллюминаторе?</a:t>
            </a:r>
            <a:endParaRPr sz="2200" dirty="0"/>
          </a:p>
          <a:p>
            <a:pPr eaLnBrk="1" hangingPunct="1">
              <a:lnSpc>
                <a:spcPct val="80000"/>
              </a:lnSpc>
            </a:pPr>
            <a:r>
              <a:rPr sz="2200" dirty="0"/>
              <a:t>2) Кому приходиться нелегко на службе у корабля, ведь приходиться так рано вставать?</a:t>
            </a:r>
            <a:endParaRPr sz="2200" dirty="0"/>
          </a:p>
          <a:p>
            <a:pPr eaLnBrk="1" hangingPunct="1">
              <a:lnSpc>
                <a:spcPct val="80000"/>
              </a:lnSpc>
            </a:pPr>
            <a:r>
              <a:rPr sz="2200" dirty="0"/>
              <a:t>3) Связующее «звено» между покупателем и магазином.</a:t>
            </a:r>
            <a:endParaRPr sz="2200" dirty="0"/>
          </a:p>
          <a:p>
            <a:pPr eaLnBrk="1" hangingPunct="1">
              <a:lnSpc>
                <a:spcPct val="80000"/>
              </a:lnSpc>
            </a:pPr>
            <a:r>
              <a:rPr sz="2200" dirty="0"/>
              <a:t>4) «Мы едем, едем, едем в далекие края …» Представитель какой профессии чаще всего поет эту песню?</a:t>
            </a:r>
            <a:endParaRPr sz="2200" dirty="0"/>
          </a:p>
          <a:p>
            <a:pPr eaLnBrk="1" hangingPunct="1">
              <a:lnSpc>
                <a:spcPct val="80000"/>
              </a:lnSpc>
            </a:pPr>
            <a:r>
              <a:rPr sz="2200" dirty="0"/>
              <a:t>5) Профессия дяди Степы на новый лад.</a:t>
            </a:r>
            <a:endParaRPr sz="2200" dirty="0"/>
          </a:p>
          <a:p>
            <a:pPr eaLnBrk="1" hangingPunct="1">
              <a:lnSpc>
                <a:spcPct val="80000"/>
              </a:lnSpc>
            </a:pPr>
            <a:r>
              <a:rPr sz="2200" dirty="0"/>
              <a:t>6) Где работал, по словам Матроскина, его дядя?</a:t>
            </a:r>
            <a:endParaRPr sz="2200" dirty="0"/>
          </a:p>
          <a:p>
            <a:pPr eaLnBrk="1" hangingPunct="1">
              <a:lnSpc>
                <a:spcPct val="80000"/>
              </a:lnSpc>
            </a:pPr>
            <a:r>
              <a:rPr sz="2200" dirty="0"/>
              <a:t> 7) Кому Антошка мог спеть свою песню «Это мы не проходили, это нам не задавали…»</a:t>
            </a:r>
            <a:endParaRPr sz="2200" dirty="0"/>
          </a:p>
          <a:p>
            <a:pPr eaLnBrk="1" hangingPunct="1">
              <a:lnSpc>
                <a:spcPct val="80000"/>
              </a:lnSpc>
            </a:pPr>
            <a:r>
              <a:rPr sz="2200" dirty="0"/>
              <a:t>8) Осел, петух, кот, собака и Трубадур из Бремена. Кто они?</a:t>
            </a:r>
            <a:endParaRPr sz="2200" dirty="0"/>
          </a:p>
          <a:p>
            <a:pPr eaLnBrk="1" hangingPunct="1">
              <a:lnSpc>
                <a:spcPct val="80000"/>
              </a:lnSpc>
            </a:pPr>
            <a:r>
              <a:rPr sz="2200" dirty="0"/>
              <a:t>9) Представитель какой профессии с компьютером на «ты»?</a:t>
            </a:r>
            <a:endParaRPr sz="2200" dirty="0"/>
          </a:p>
          <a:p>
            <a:pPr eaLnBrk="1" hangingPunct="1">
              <a:lnSpc>
                <a:spcPct val="80000"/>
              </a:lnSpc>
            </a:pPr>
            <a:r>
              <a:rPr sz="2200" dirty="0"/>
              <a:t>10) «Опять от меня сбежала последняя электричка…» Кто был во главе побега?</a:t>
            </a:r>
            <a:endParaRPr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35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charRg st="35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charRg st="35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120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charRg st="120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charRg st="120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172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charRg st="172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charRg st="172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271" end="3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charRg st="271" end="30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charRg st="271" end="30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309" end="3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charRg st="309" end="35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charRg st="309" end="35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357" end="4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charRg st="357" end="4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charRg st="357" end="4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439" end="4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charRg st="439" end="49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charRg st="439" end="49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499" end="5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35">
                                            <p:txEl>
                                              <p:charRg st="499" end="55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35">
                                            <p:txEl>
                                              <p:charRg st="499" end="55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555" end="6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435">
                                            <p:txEl>
                                              <p:charRg st="555" end="6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35">
                                            <p:txEl>
                                              <p:charRg st="555" end="6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6" descr="i?id=638068166-62-72&amp;n=21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3962400"/>
            <a:ext cx="1905000" cy="2286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1" name="Picture 8" descr="af67ac8d6d40t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304800"/>
            <a:ext cx="2809875" cy="3810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2" name="Picture 10" descr="i?id=222004932-54-72&amp;n=21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6800" y="2514600"/>
            <a:ext cx="2362200" cy="1809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3" name="Picture 12" descr="i?id=772444476-32-72&amp;n=21">
            <a:hlinkClick r:id="rId7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57600" y="1524000"/>
            <a:ext cx="2514600" cy="2209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4" name="Picture 13" descr="i?id=103331384-69-72&amp;n=21">
            <a:hlinkClick r:id="rId9"/>
          </p:cNvPr>
          <p:cNvPicPr>
            <a:picLocks noChangeAspect="1"/>
          </p:cNvPicPr>
          <p:nvPr>
            <p:ph/>
          </p:nvPr>
        </p:nvPicPr>
        <p:blipFill>
          <a:blip r:embed="rId10"/>
          <a:srcRect/>
          <a:stretch>
            <a:fillRect/>
          </a:stretch>
        </p:blipFill>
        <p:spPr>
          <a:xfrm>
            <a:off x="990600" y="4343400"/>
            <a:ext cx="2438400" cy="1981200"/>
          </a:xfrm>
          <a:ln/>
        </p:spPr>
      </p:pic>
      <p:pic>
        <p:nvPicPr>
          <p:cNvPr id="7175" name="Picture 15" descr="i?id=184303511-58-72&amp;n=21">
            <a:hlinkClick r:id="rId11"/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81400" y="3810000"/>
            <a:ext cx="3048000" cy="26193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3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ln/>
        </p:spPr>
        <p:txBody>
          <a:bodyPr vert="horz" wrap="square" lIns="91440" tIns="45720" rIns="91440" bIns="45720" anchor="ctr"/>
          <a:p>
            <a:pPr algn="ctr" eaLnBrk="1" hangingPunct="1"/>
            <a:r>
              <a:rPr lang="en-US" altLang="x-none" b="1" dirty="0"/>
              <a:t>II. </a:t>
            </a:r>
            <a:r>
              <a:rPr b="1" dirty="0"/>
              <a:t>Крестики-нолики</a:t>
            </a:r>
            <a:endParaRPr b="1" dirty="0"/>
          </a:p>
        </p:txBody>
      </p:sp>
      <p:sp>
        <p:nvSpPr>
          <p:cNvPr id="8195" name="Rectangle 3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endParaRPr dirty="0"/>
          </a:p>
        </p:txBody>
      </p:sp>
      <p:graphicFrame>
        <p:nvGraphicFramePr>
          <p:cNvPr id="19487" name="Group 31"/>
          <p:cNvGraphicFramePr>
            <a:graphicFrameLocks noGrp="1"/>
          </p:cNvGraphicFramePr>
          <p:nvPr>
            <p:ph idx="1"/>
          </p:nvPr>
        </p:nvGraphicFramePr>
        <p:xfrm>
          <a:off x="762000" y="1143000"/>
          <a:ext cx="7924800" cy="5076825"/>
        </p:xfrm>
        <a:graphic>
          <a:graphicData uri="http://schemas.openxmlformats.org/drawingml/2006/table">
            <a:tbl>
              <a:tblPr/>
              <a:tblGrid>
                <a:gridCol w="2641600"/>
                <a:gridCol w="2641600"/>
                <a:gridCol w="2641600"/>
              </a:tblGrid>
              <a:tr h="168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ru-RU" sz="8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" action="ppaction://hlinksldjump"/>
                        </a:rPr>
                        <a:t>1</a:t>
                      </a:r>
                      <a:endParaRPr kumimoji="0" lang="ru-RU" sz="8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2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ru-RU" sz="8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3</a:t>
                      </a:r>
                      <a:endParaRPr kumimoji="0" lang="ru-RU" sz="8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sldjump"/>
                        </a:rPr>
                        <a:t>4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 action="ppaction://hlinksldjump"/>
                        </a:rPr>
                        <a:t>5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6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7" action="ppaction://hlinksldjump"/>
                        </a:rPr>
                        <a:t>7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8" action="ppaction://hlinksldjump"/>
                        </a:rPr>
                        <a:t>8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9" action="ppaction://hlinksldjump"/>
                        </a:rPr>
                        <a:t>9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9218" name="Rectangle 4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390775"/>
          </a:xfrm>
          <a:ln/>
        </p:spPr>
        <p:txBody>
          <a:bodyPr vert="horz" wrap="square" lIns="91440" tIns="45720" rIns="91440" bIns="45720" anchor="b"/>
          <a:p>
            <a:pPr algn="ctr" eaLnBrk="1" hangingPunct="1">
              <a:buClrTx/>
              <a:buSzTx/>
              <a:buFontTx/>
            </a:pPr>
            <a:r>
              <a:rPr sz="4800" dirty="0">
                <a:latin typeface="+mj-lt"/>
                <a:ea typeface="Arial" panose="020B0604020202020204" pitchFamily="34" charset="0"/>
                <a:cs typeface="+mj-cs"/>
              </a:rPr>
              <a:t>1) Дежурный сторож на предприятии, в учреждении.</a:t>
            </a:r>
            <a:endParaRPr sz="4800" dirty="0">
              <a:latin typeface="+mj-lt"/>
              <a:ea typeface="Arial" panose="020B0604020202020204" pitchFamily="34" charset="0"/>
              <a:cs typeface="+mj-cs"/>
            </a:endParaRPr>
          </a:p>
        </p:txBody>
      </p:sp>
      <p:sp>
        <p:nvSpPr>
          <p:cNvPr id="21509" name="Rectangle 5"/>
          <p:cNvSpPr>
            <a:spLocks noGrp="1"/>
          </p:cNvSpPr>
          <p:nvPr>
            <p:ph type="subTitle" idx="1"/>
          </p:nvPr>
        </p:nvSpPr>
        <p:spPr>
          <a:xfrm>
            <a:off x="2057400" y="4038600"/>
            <a:ext cx="6400800" cy="1524000"/>
          </a:xfrm>
          <a:ln/>
        </p:spPr>
        <p:txBody>
          <a:bodyPr vert="horz" wrap="square" lIns="91440" tIns="45720" rIns="91440" bIns="45720" anchor="t"/>
          <a:p>
            <a:pPr eaLnBrk="1" hangingPunct="1">
              <a:buSzTx/>
            </a:pPr>
            <a:r>
              <a:rPr dirty="0">
                <a:latin typeface="+mn-lt"/>
                <a:ea typeface="Arial" panose="020B0604020202020204" pitchFamily="34" charset="0"/>
                <a:cs typeface="+mn-cs"/>
              </a:rPr>
              <a:t>ВАХТЕР</a:t>
            </a:r>
            <a:endParaRPr dirty="0">
              <a:latin typeface="+mn-lt"/>
              <a:ea typeface="Arial" panose="020B0604020202020204" pitchFamily="34" charset="0"/>
              <a:cs typeface="+mn-cs"/>
            </a:endParaRPr>
          </a:p>
        </p:txBody>
      </p:sp>
      <p:sp>
        <p:nvSpPr>
          <p:cNvPr id="9220" name="AutoShape 7">
            <a:hlinkClick r:id="rId1" action="ppaction://hlinksldjump"/>
          </p:cNvPr>
          <p:cNvSpPr/>
          <p:nvPr/>
        </p:nvSpPr>
        <p:spPr>
          <a:xfrm>
            <a:off x="7543800" y="5334000"/>
            <a:ext cx="1042988" cy="1042988"/>
          </a:xfrm>
          <a:prstGeom prst="actionButtonHome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509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9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9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1509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1509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509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31242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sz="4000" dirty="0"/>
              <a:t> Как назывался в прошлом торговец, преимущественно съестными припасами и напитками, сопровождающий армию в походе?</a:t>
            </a:r>
            <a:endParaRPr sz="4000" dirty="0"/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667000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sz="4000" dirty="0"/>
              <a:t>А) повар;</a:t>
            </a:r>
            <a:endParaRPr sz="4000" dirty="0"/>
          </a:p>
          <a:p>
            <a:pPr eaLnBrk="1" hangingPunct="1"/>
            <a:r>
              <a:rPr sz="4000" dirty="0"/>
              <a:t>Б) маркитант;</a:t>
            </a:r>
            <a:endParaRPr sz="4000" dirty="0"/>
          </a:p>
          <a:p>
            <a:pPr eaLnBrk="1" hangingPunct="1"/>
            <a:r>
              <a:rPr sz="4000" dirty="0"/>
              <a:t>В) провиантер.</a:t>
            </a:r>
            <a:endParaRPr sz="4000" dirty="0"/>
          </a:p>
        </p:txBody>
      </p:sp>
      <p:sp>
        <p:nvSpPr>
          <p:cNvPr id="10244" name="AutoShape 4">
            <a:hlinkClick r:id="rId1" action="ppaction://hlinksldjump"/>
          </p:cNvPr>
          <p:cNvSpPr/>
          <p:nvPr/>
        </p:nvSpPr>
        <p:spPr>
          <a:xfrm>
            <a:off x="7391400" y="5181600"/>
            <a:ext cx="1042988" cy="1042988"/>
          </a:xfrm>
          <a:prstGeom prst="actionButtonHome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pic>
        <p:nvPicPr>
          <p:cNvPr id="10245" name="Picture 5" descr="cook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800" y="1752600"/>
            <a:ext cx="1238250" cy="16097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3555">
                                            <p:txEl>
                                              <p:charRg st="1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7526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dirty="0"/>
              <a:t>  </a:t>
            </a:r>
            <a:r>
              <a:rPr sz="4400" dirty="0"/>
              <a:t>Штабист – это …</a:t>
            </a:r>
            <a:endParaRPr sz="4400" dirty="0"/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4925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sz="4400" dirty="0"/>
              <a:t>А) сторож при штабе;</a:t>
            </a:r>
            <a:endParaRPr sz="4400" dirty="0"/>
          </a:p>
          <a:p>
            <a:pPr eaLnBrk="1" hangingPunct="1"/>
            <a:r>
              <a:rPr sz="4400" dirty="0"/>
              <a:t>Б) секретарь штаба;</a:t>
            </a:r>
            <a:endParaRPr sz="4400" dirty="0"/>
          </a:p>
          <a:p>
            <a:pPr eaLnBrk="1" hangingPunct="1"/>
            <a:r>
              <a:rPr sz="4400" dirty="0"/>
              <a:t>В) штабной офицер.</a:t>
            </a:r>
            <a:endParaRPr sz="4400" dirty="0"/>
          </a:p>
        </p:txBody>
      </p:sp>
      <p:sp>
        <p:nvSpPr>
          <p:cNvPr id="11268" name="AutoShape 4">
            <a:hlinkClick r:id="rId1" action="ppaction://hlinksldjump"/>
          </p:cNvPr>
          <p:cNvSpPr/>
          <p:nvPr/>
        </p:nvSpPr>
        <p:spPr>
          <a:xfrm>
            <a:off x="6629400" y="5105400"/>
            <a:ext cx="1042988" cy="1042988"/>
          </a:xfrm>
          <a:prstGeom prst="actionButtonHome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4579">
                                            <p:txEl>
                                              <p:charRg st="41" end="6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0</TotalTime>
  <Words>2566</Words>
  <Application>WPS Presentation</Application>
  <PresentationFormat>Экран (4:3)</PresentationFormat>
  <Paragraphs>119</Paragraphs>
  <Slides>20</Slides>
  <Notes>0</Notes>
  <HiddenSlides>10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Arial</vt:lpstr>
      <vt:lpstr>SimSun</vt:lpstr>
      <vt:lpstr>Wingdings</vt:lpstr>
      <vt:lpstr>Calibri</vt:lpstr>
      <vt:lpstr>Times New Roman</vt:lpstr>
      <vt:lpstr>Microsoft YaHei</vt:lpstr>
      <vt:lpstr/>
      <vt:lpstr>Arial Unicode MS</vt:lpstr>
      <vt:lpstr>Segoe Print</vt:lpstr>
      <vt:lpstr>Водяные знаки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User</cp:lastModifiedBy>
  <cp:revision>14</cp:revision>
  <dcterms:created xsi:type="dcterms:W3CDTF">2012-10-18T15:12:53Z</dcterms:created>
  <dcterms:modified xsi:type="dcterms:W3CDTF">2019-08-23T13:18:44Z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1033-11.2.0.8934</vt:lpwstr>
  </property>
</Properties>
</file>